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31"/>
  </p:notesMasterIdLst>
  <p:handoutMasterIdLst>
    <p:handoutMasterId r:id="rId32"/>
  </p:handoutMasterIdLst>
  <p:sldIdLst>
    <p:sldId id="382" r:id="rId5"/>
    <p:sldId id="386" r:id="rId6"/>
    <p:sldId id="387" r:id="rId7"/>
    <p:sldId id="388" r:id="rId8"/>
    <p:sldId id="390" r:id="rId9"/>
    <p:sldId id="395" r:id="rId10"/>
    <p:sldId id="384" r:id="rId11"/>
    <p:sldId id="396" r:id="rId12"/>
    <p:sldId id="402" r:id="rId13"/>
    <p:sldId id="405" r:id="rId14"/>
    <p:sldId id="401" r:id="rId15"/>
    <p:sldId id="403" r:id="rId16"/>
    <p:sldId id="404" r:id="rId17"/>
    <p:sldId id="389" r:id="rId18"/>
    <p:sldId id="397" r:id="rId19"/>
    <p:sldId id="398" r:id="rId20"/>
    <p:sldId id="399" r:id="rId21"/>
    <p:sldId id="406" r:id="rId22"/>
    <p:sldId id="400" r:id="rId23"/>
    <p:sldId id="407" r:id="rId24"/>
    <p:sldId id="408" r:id="rId25"/>
    <p:sldId id="409" r:id="rId26"/>
    <p:sldId id="410" r:id="rId27"/>
    <p:sldId id="393" r:id="rId28"/>
    <p:sldId id="412" r:id="rId29"/>
    <p:sldId id="336" r:id="rId30"/>
  </p:sldIdLst>
  <p:sldSz cx="9144000" cy="5143500" type="screen16x9"/>
  <p:notesSz cx="6858000" cy="9144000"/>
  <p:embeddedFontLst>
    <p:embeddedFont>
      <p:font typeface="HP Simplified" panose="020B0604020202020204" charset="0"/>
      <p:regular r:id="rId33"/>
      <p:bold r:id="rId34"/>
      <p:italic r:id="rId35"/>
      <p:boldItalic r:id="rId36"/>
    </p:embeddedFont>
    <p:embeddedFont>
      <p:font typeface="Lucida Grande" panose="020B0604020202020204" charset="0"/>
      <p:regular r:id="rId37"/>
      <p:bold r:id="rId38"/>
      <p:italic r:id="rId39"/>
      <p:boldItalic r:id="rId40"/>
    </p:embeddedFont>
    <p:embeddedFont>
      <p:font typeface="Futura Hv" panose="020B0702020204020204" charset="0"/>
      <p:regular r:id="rId41"/>
    </p:embeddedFont>
    <p:embeddedFont>
      <p:font typeface="Tahoma" panose="020B0604030504040204" pitchFamily="34" charset="0"/>
      <p:regular r:id="rId42"/>
      <p:bold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Futura Bk" panose="020B0502020204020303" charset="0"/>
      <p:regular r:id="rId48"/>
      <p:bold r:id="rId49"/>
      <p:italic r:id="rId50"/>
    </p:embeddedFont>
  </p:embeddedFontLst>
  <p:custDataLst>
    <p:tags r:id="rId5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596E"/>
    <a:srgbClr val="D0DFE8"/>
    <a:srgbClr val="36515C"/>
    <a:srgbClr val="A1BDC8"/>
    <a:srgbClr val="0C559A"/>
    <a:srgbClr val="1A5D9D"/>
    <a:srgbClr val="0D5297"/>
    <a:srgbClr val="37C1FF"/>
    <a:srgbClr val="00A4EE"/>
    <a:srgbClr val="01B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7" autoAdjust="0"/>
    <p:restoredTop sz="94434" autoAdjust="0"/>
  </p:normalViewPr>
  <p:slideViewPr>
    <p:cSldViewPr snapToGrid="0">
      <p:cViewPr varScale="1">
        <p:scale>
          <a:sx n="93" d="100"/>
          <a:sy n="93" d="100"/>
        </p:scale>
        <p:origin x="510" y="84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98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7.fntdata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2.fntdata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tags" Target="tags/tag1.xml"/><Relationship Id="rId3" Type="http://schemas.openxmlformats.org/officeDocument/2006/relationships/slideMaster" Target="slideMasters/slideMaster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10/14/2015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10/14/2015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4431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9395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367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40192"/>
            <a:ext cx="914037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4823204"/>
            <a:ext cx="9144000" cy="3315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154" y="4899699"/>
            <a:ext cx="2476846" cy="24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2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10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88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11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6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003" y="285500"/>
            <a:ext cx="1612068" cy="2776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8344"/>
            <a:ext cx="9143996" cy="62126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4210493"/>
            <a:ext cx="9144000" cy="933007"/>
          </a:xfrm>
          <a:prstGeom prst="rect">
            <a:avLst/>
          </a:prstGeom>
          <a:solidFill>
            <a:srgbClr val="36596E">
              <a:alpha val="7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Is Hadoop a necessity for Data Science</a:t>
            </a:r>
            <a:r>
              <a:rPr lang="en-US" sz="4000" b="1" dirty="0" smtClean="0"/>
              <a:t>?</a:t>
            </a:r>
            <a:endParaRPr lang="en-US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308482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6581670" y="4741630"/>
            <a:ext cx="2491992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What is a </a:t>
            </a:r>
          </a:p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Data Product?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95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2418" y="107112"/>
            <a:ext cx="7239000" cy="442912"/>
          </a:xfrm>
        </p:spPr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product?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0062" y="1728944"/>
            <a:ext cx="8330230" cy="1242184"/>
          </a:xfrm>
          <a:prstGeom prst="round2Diag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“A software system whose core functionality depends on the application of statistical analysis and machine learning to data.”</a:t>
            </a:r>
          </a:p>
        </p:txBody>
      </p:sp>
    </p:spTree>
    <p:extLst>
      <p:ext uri="{BB962C8B-B14F-4D97-AF65-F5344CB8AC3E}">
        <p14:creationId xmlns:p14="http://schemas.microsoft.com/office/powerpoint/2010/main" val="73676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Example #1: People you may know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569" y="864516"/>
            <a:ext cx="5273570" cy="366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78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Example #2: Spell Correction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83" y="696205"/>
            <a:ext cx="6359846" cy="392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6581670" y="4741630"/>
            <a:ext cx="2491992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What is  </a:t>
            </a:r>
          </a:p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Data Science?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19191" y="1530850"/>
            <a:ext cx="2815119" cy="2808394"/>
          </a:xfrm>
          <a:prstGeom prst="rect">
            <a:avLst/>
          </a:prstGeom>
        </p:spPr>
        <p:txBody>
          <a:bodyPr/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b="1" dirty="0" smtClean="0"/>
              <a:t>#1: Extracting deep meaning from data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dirty="0" smtClean="0"/>
              <a:t>(data mining; finding “gems” in data)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544" y="1079311"/>
            <a:ext cx="4283896" cy="317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 Data Science tasks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03" y="872600"/>
            <a:ext cx="6675362" cy="354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67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3018" y="1880170"/>
            <a:ext cx="3719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#2: Building Data Products</a:t>
            </a:r>
          </a:p>
          <a:p>
            <a:r>
              <a:rPr lang="en-US" sz="2400" dirty="0" smtClean="0"/>
              <a:t>(Delivering Gems on a regular basis)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139" y="1236610"/>
            <a:ext cx="5135380" cy="283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36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6581670" y="4741630"/>
            <a:ext cx="2491992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Why Hadoop for Data Science?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48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0" y="0"/>
            <a:ext cx="8686800" cy="441789"/>
          </a:xfrm>
          <a:prstGeom prst="rect">
            <a:avLst/>
          </a:prstGeom>
        </p:spPr>
        <p:txBody>
          <a:bodyPr/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b="1" dirty="0" smtClean="0">
                <a:solidFill>
                  <a:srgbClr val="000000"/>
                </a:solidFill>
              </a:rPr>
              <a:t>Reason #1: </a:t>
            </a:r>
            <a:r>
              <a:rPr lang="en-US" sz="2800" dirty="0" smtClean="0">
                <a:solidFill>
                  <a:srgbClr val="000000"/>
                </a:solidFill>
              </a:rPr>
              <a:t>Explore the entire Dataset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952" y="778054"/>
            <a:ext cx="1429214" cy="1247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782" y="2721155"/>
            <a:ext cx="2524769" cy="1895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500" y="2603376"/>
            <a:ext cx="2868242" cy="123812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941364" y="3222438"/>
            <a:ext cx="948136" cy="2686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978559" y="1896145"/>
            <a:ext cx="0" cy="825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1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will you learn today?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0944" y="1353549"/>
            <a:ext cx="8278244" cy="3191082"/>
          </a:xfrm>
        </p:spPr>
        <p:txBody>
          <a:bodyPr/>
          <a:lstStyle/>
          <a:p>
            <a:r>
              <a:rPr lang="en-US" b="0" dirty="0" smtClean="0">
                <a:ea typeface="Tahoma" panose="020B0604030504040204" pitchFamily="34" charset="0"/>
                <a:cs typeface="Tahoma" panose="020B0604030504040204" pitchFamily="34" charset="0"/>
              </a:rPr>
              <a:t>Let us have a quick poll, do you know the following topics? </a:t>
            </a:r>
          </a:p>
          <a:p>
            <a:endParaRPr lang="en-US" b="0" dirty="0" smtClean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dirty="0">
                <a:ea typeface="Tahoma" panose="020B0604030504040204" pitchFamily="34" charset="0"/>
                <a:cs typeface="Tahoma" panose="020B0604030504040204" pitchFamily="34" charset="0"/>
              </a:rPr>
              <a:t>What is Big Data &amp; Hadoop?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dirty="0">
                <a:ea typeface="Tahoma" panose="020B0604030504040204" pitchFamily="34" charset="0"/>
                <a:cs typeface="Tahoma" panose="020B0604030504040204" pitchFamily="34" charset="0"/>
              </a:rPr>
              <a:t>What is a Data Product?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dirty="0">
                <a:ea typeface="Tahoma" panose="020B0604030504040204" pitchFamily="34" charset="0"/>
                <a:cs typeface="Tahoma" panose="020B0604030504040204" pitchFamily="34" charset="0"/>
              </a:rPr>
              <a:t>What is Data Science?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dirty="0">
                <a:ea typeface="Tahoma" panose="020B0604030504040204" pitchFamily="34" charset="0"/>
                <a:cs typeface="Tahoma" panose="020B0604030504040204" pitchFamily="34" charset="0"/>
              </a:rPr>
              <a:t>Why Hadoop for Data Science?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dirty="0">
                <a:ea typeface="Tahoma" panose="020B0604030504040204" pitchFamily="34" charset="0"/>
                <a:cs typeface="Tahoma" panose="020B0604030504040204" pitchFamily="34" charset="0"/>
              </a:rPr>
              <a:t>Is Hadoop a necessity for Data Science?</a:t>
            </a:r>
          </a:p>
          <a:p>
            <a:endParaRPr lang="en-US" b="0" dirty="0" smtClean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400800" y="13810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9140" y="14801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736" y="23505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41" y="23505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9140" y="31788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342876" y="22348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329545" y="13003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413" y="23482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0" y="82192"/>
            <a:ext cx="8686800" cy="380145"/>
          </a:xfrm>
          <a:prstGeom prst="rect">
            <a:avLst/>
          </a:prstGeom>
        </p:spPr>
        <p:txBody>
          <a:bodyPr/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b="1" dirty="0" smtClean="0">
                <a:solidFill>
                  <a:srgbClr val="000000"/>
                </a:solidFill>
              </a:rPr>
              <a:t>Reason #2: </a:t>
            </a:r>
            <a:r>
              <a:rPr lang="en-US" sz="2800" dirty="0" smtClean="0">
                <a:solidFill>
                  <a:srgbClr val="000000"/>
                </a:solidFill>
              </a:rPr>
              <a:t>Mining of larger Datasets</a:t>
            </a:r>
          </a:p>
        </p:txBody>
      </p:sp>
      <p:cxnSp>
        <p:nvCxnSpPr>
          <p:cNvPr id="6" name="Elbow Connector 5"/>
          <p:cNvCxnSpPr/>
          <p:nvPr/>
        </p:nvCxnSpPr>
        <p:spPr>
          <a:xfrm flipV="1">
            <a:off x="2525143" y="2235112"/>
            <a:ext cx="3002353" cy="3515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496" y="1893749"/>
            <a:ext cx="2587199" cy="11168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48" y="1838313"/>
            <a:ext cx="1827895" cy="18635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506" y="3342537"/>
            <a:ext cx="1827895" cy="1096737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5444401" y="3010556"/>
            <a:ext cx="411868" cy="6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87038" y="945223"/>
            <a:ext cx="603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More Data ---&gt; Better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37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-41096" y="20549"/>
            <a:ext cx="8458200" cy="568967"/>
          </a:xfrm>
          <a:prstGeom prst="rect">
            <a:avLst/>
          </a:prstGeom>
        </p:spPr>
        <p:txBody>
          <a:bodyPr/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b="1" dirty="0" smtClean="0">
                <a:solidFill>
                  <a:srgbClr val="000000"/>
                </a:solidFill>
              </a:rPr>
              <a:t>Reason #3:</a:t>
            </a:r>
            <a:r>
              <a:rPr lang="en-US" sz="2800" dirty="0" smtClean="0">
                <a:solidFill>
                  <a:srgbClr val="000000"/>
                </a:solidFill>
              </a:rPr>
              <a:t> Large-scale Data-Preparation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23353" y="901345"/>
            <a:ext cx="4382931" cy="413747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 smtClean="0"/>
              <a:t>80% of data science work is data preparation</a:t>
            </a:r>
            <a:endParaRPr lang="en-US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490" y="1276286"/>
            <a:ext cx="5382376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1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Reason #4: </a:t>
            </a:r>
            <a:r>
              <a:rPr lang="en-US" b="0" dirty="0">
                <a:solidFill>
                  <a:srgbClr val="000000"/>
                </a:solidFill>
              </a:rPr>
              <a:t>Accelerate data-driven innovation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80" y="1016566"/>
            <a:ext cx="5753868" cy="34046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64732" y="2270588"/>
            <a:ext cx="2563404" cy="109933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b="1" dirty="0" smtClean="0"/>
              <a:t>Speed Barriers of traditional Data Architectures 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33740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Reason #4: </a:t>
            </a:r>
            <a:r>
              <a:rPr lang="en-US" b="0" dirty="0">
                <a:solidFill>
                  <a:srgbClr val="000000"/>
                </a:solidFill>
              </a:rPr>
              <a:t>Accelerate </a:t>
            </a:r>
            <a:r>
              <a:rPr lang="en-US" b="0" dirty="0" smtClean="0">
                <a:solidFill>
                  <a:srgbClr val="000000"/>
                </a:solidFill>
              </a:rPr>
              <a:t>Data-driven Innovation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16104" y="1849348"/>
            <a:ext cx="3036013" cy="1428107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333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b="1" dirty="0" smtClean="0"/>
              <a:t>“Schema on read” means faster time-to-innovation</a:t>
            </a:r>
            <a:endParaRPr lang="en-US" sz="1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254" y="972193"/>
            <a:ext cx="5515222" cy="34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3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6581670" y="4741630"/>
            <a:ext cx="2491992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02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1985" y="162939"/>
            <a:ext cx="7801682" cy="442912"/>
          </a:xfrm>
        </p:spPr>
        <p:txBody>
          <a:bodyPr/>
          <a:lstStyle/>
          <a:p>
            <a:pPr defTabSz="685783"/>
            <a:r>
              <a:rPr lang="en-US" sz="2400" dirty="0" smtClean="0">
                <a:solidFill>
                  <a:srgbClr val="262626"/>
                </a:solidFill>
              </a:rPr>
              <a:t>Survey</a:t>
            </a:r>
            <a:endParaRPr lang="en-IN" sz="2400" dirty="0">
              <a:solidFill>
                <a:srgbClr val="262626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4447372" y="4650261"/>
            <a:ext cx="3473450" cy="288925"/>
          </a:xfrm>
        </p:spPr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57" y="3129498"/>
            <a:ext cx="3457575" cy="466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590" y="903383"/>
            <a:ext cx="8637224" cy="1374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Your feedback is vital for us, be it a compliment, a suggestion or a complaint. It helps us to make your experience better!</a:t>
            </a:r>
            <a:b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/>
            </a:r>
            <a:b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6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Please spare few minutes to take the survey after the webinar. </a:t>
            </a:r>
          </a:p>
          <a:p>
            <a:pPr marL="0" defTabSz="430213">
              <a:spcAft>
                <a:spcPts val="400"/>
              </a:spcAft>
              <a:buSzPct val="100000"/>
            </a:pPr>
            <a:endParaRPr lang="en-US" sz="1600" dirty="0" err="1" smtClean="0">
              <a:solidFill>
                <a:srgbClr val="000000"/>
              </a:solidFill>
              <a:cs typeface="HP Simplifi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3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1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Questions/Queries/Feedback</a:t>
            </a:r>
          </a:p>
          <a:p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What is </a:t>
            </a:r>
          </a:p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Big Data &amp; Hadoop?</a:t>
            </a: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370" y="1243174"/>
            <a:ext cx="4402113" cy="29384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3290" y="694247"/>
            <a:ext cx="4715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 data is a popular term used to describe the exponential growth </a:t>
            </a:r>
            <a:r>
              <a:rPr lang="en-US" dirty="0" smtClean="0"/>
              <a:t>of data.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289" y="1260784"/>
            <a:ext cx="4500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Big Data can be either Structured data or Unstructured data or a combination of both.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71" y="1951684"/>
            <a:ext cx="3585992" cy="240200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92464"/>
            <a:ext cx="5702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+mj-lt"/>
              </a:rPr>
              <a:t>BIG DATA</a:t>
            </a: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245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61644" y="71918"/>
            <a:ext cx="5926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+mj-lt"/>
              </a:rPr>
              <a:t>BIG</a:t>
            </a:r>
            <a:r>
              <a:rPr lang="en-US" b="1" dirty="0" smtClean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DATA</a:t>
            </a:r>
            <a:endParaRPr lang="en-US" sz="2800" b="1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7322" y="656692"/>
            <a:ext cx="89766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3 V’s(</a:t>
            </a:r>
            <a:r>
              <a:rPr lang="en-US" sz="2200" b="1" dirty="0" smtClean="0"/>
              <a:t>Volume</a:t>
            </a:r>
            <a:r>
              <a:rPr lang="en-US" sz="2200" b="1" dirty="0"/>
              <a:t>, </a:t>
            </a:r>
            <a:r>
              <a:rPr lang="en-US" sz="2200" b="1" dirty="0" smtClean="0"/>
              <a:t>Variety </a:t>
            </a:r>
            <a:r>
              <a:rPr lang="en-US" sz="2200" b="1" dirty="0"/>
              <a:t>and </a:t>
            </a:r>
            <a:r>
              <a:rPr lang="en-US" sz="2200" b="1" dirty="0" smtClean="0"/>
              <a:t>Velocity</a:t>
            </a:r>
            <a:r>
              <a:rPr lang="en-US" sz="2200" dirty="0"/>
              <a:t>)</a:t>
            </a:r>
            <a:r>
              <a:rPr lang="en-US" sz="2000" dirty="0"/>
              <a:t> </a:t>
            </a:r>
            <a:r>
              <a:rPr lang="en-US" sz="1600" dirty="0"/>
              <a:t>are three defining properties or dimensions of </a:t>
            </a:r>
            <a:r>
              <a:rPr lang="en-US" sz="1600" dirty="0" smtClean="0"/>
              <a:t>Big Data.</a:t>
            </a:r>
            <a:r>
              <a:rPr lang="en-US" dirty="0"/>
              <a:t> 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171" y="1143116"/>
            <a:ext cx="3678146" cy="345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0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31529" y="101497"/>
            <a:ext cx="1910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83"/>
            <a:r>
              <a:rPr lang="en-US" sz="2800" b="1" dirty="0" smtClean="0">
                <a:solidFill>
                  <a:srgbClr val="262626"/>
                </a:solidFill>
                <a:latin typeface="+mj-lt"/>
              </a:rPr>
              <a:t>HADOOP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1026" y="801386"/>
            <a:ext cx="7569946" cy="1242184"/>
          </a:xfrm>
          <a:prstGeom prst="round2Diag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ea typeface="Tahoma" panose="020B0604030504040204" pitchFamily="34" charset="0"/>
                <a:cs typeface="Tahoma" panose="020B0604030504040204" pitchFamily="34" charset="0"/>
              </a:rPr>
              <a:t>Hadoop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 is a programming framework that supports the processing of large data sets in a distributed computing environment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176" y="2116155"/>
            <a:ext cx="2779773" cy="20986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95240" y="2804847"/>
            <a:ext cx="3493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Hadoop was the first and still the best tool to handle Big Data</a:t>
            </a:r>
            <a:endParaRPr lang="en-US" dirty="0">
              <a:solidFill>
                <a:schemeClr val="accent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10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1047" y="127660"/>
            <a:ext cx="7239000" cy="442912"/>
          </a:xfrm>
        </p:spPr>
        <p:txBody>
          <a:bodyPr/>
          <a:lstStyle/>
          <a:p>
            <a:r>
              <a:rPr lang="en-US" dirty="0"/>
              <a:t>A BRIEF HISTORY OF HADOOP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40" y="751054"/>
            <a:ext cx="6349430" cy="368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HADOOP:- HDFS &amp; MAP-REDUCE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0642" y="1151667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Most efficient for Large-Scale Storage &amp; Processing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79544" y="1941819"/>
            <a:ext cx="803224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b="1" dirty="0" smtClean="0"/>
              <a:t>HDFS:</a:t>
            </a:r>
            <a:r>
              <a:rPr lang="en-US" sz="2800" b="1" dirty="0" smtClean="0"/>
              <a:t> </a:t>
            </a:r>
            <a:r>
              <a:rPr lang="en-US" dirty="0" smtClean="0"/>
              <a:t>Distributed file system &amp; a Self-Healing Data store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b="1" dirty="0" smtClean="0"/>
              <a:t>MAP-REDUCE: </a:t>
            </a:r>
            <a:r>
              <a:rPr lang="en-US" dirty="0" smtClean="0"/>
              <a:t>Distributed computation framework that handles the complexities of distributed programming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581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20540" y="71920"/>
            <a:ext cx="6760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KEY TO HADOOP’S POWER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67133" y="1058240"/>
            <a:ext cx="81474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/>
              <a:t>Computation co-located with </a:t>
            </a:r>
            <a:r>
              <a:rPr lang="en-US" dirty="0" smtClean="0"/>
              <a:t>data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 smtClean="0"/>
              <a:t>Data </a:t>
            </a:r>
            <a:r>
              <a:rPr lang="en-US" dirty="0"/>
              <a:t>and computation system co-designed and co-developed to work </a:t>
            </a:r>
            <a:r>
              <a:rPr lang="en-US" dirty="0" smtClean="0"/>
              <a:t>together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smtClean="0"/>
              <a:t>Process </a:t>
            </a:r>
            <a:r>
              <a:rPr lang="en-US" dirty="0"/>
              <a:t>data in parallel across thousands of “commodity” hardware </a:t>
            </a:r>
            <a:r>
              <a:rPr lang="en-US" dirty="0" smtClean="0"/>
              <a:t>nodes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 smtClean="0"/>
              <a:t>Self-healing</a:t>
            </a:r>
            <a:r>
              <a:rPr lang="en-US" dirty="0"/>
              <a:t>; failure handled by software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smtClean="0"/>
              <a:t>Designed </a:t>
            </a:r>
            <a:r>
              <a:rPr lang="en-US" dirty="0"/>
              <a:t>for one write and multiple </a:t>
            </a:r>
            <a:r>
              <a:rPr lang="en-US" dirty="0" smtClean="0"/>
              <a:t>reads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 smtClean="0"/>
              <a:t>There </a:t>
            </a:r>
            <a:r>
              <a:rPr lang="en-US" dirty="0"/>
              <a:t>are no random </a:t>
            </a:r>
            <a:r>
              <a:rPr lang="en-US" dirty="0" smtClean="0"/>
              <a:t>writes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 smtClean="0"/>
              <a:t>Optimized </a:t>
            </a:r>
            <a:r>
              <a:rPr lang="en-US" dirty="0"/>
              <a:t>for minimum seek on hard drives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97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21880</TotalTime>
  <Words>434</Words>
  <Application>Microsoft Office PowerPoint</Application>
  <PresentationFormat>On-screen Show (16:9)</PresentationFormat>
  <Paragraphs>72</Paragraphs>
  <Slides>26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40" baseType="lpstr">
      <vt:lpstr>HP Simplified</vt:lpstr>
      <vt:lpstr>Lucida Grande</vt:lpstr>
      <vt:lpstr>Futura Hv</vt:lpstr>
      <vt:lpstr>Courier New</vt:lpstr>
      <vt:lpstr>Tahoma</vt:lpstr>
      <vt:lpstr>Calibri</vt:lpstr>
      <vt:lpstr>Futura Bk</vt:lpstr>
      <vt:lpstr>Wingdings</vt:lpstr>
      <vt:lpstr>Arial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Pooja Gupta</dc:creator>
  <cp:lastModifiedBy>Vardhan</cp:lastModifiedBy>
  <cp:revision>35</cp:revision>
  <cp:lastPrinted>2012-04-13T15:38:33Z</cp:lastPrinted>
  <dcterms:created xsi:type="dcterms:W3CDTF">2012-05-02T14:03:12Z</dcterms:created>
  <dcterms:modified xsi:type="dcterms:W3CDTF">2015-10-14T11:30:16Z</dcterms:modified>
</cp:coreProperties>
</file>